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7"/>
  </p:notesMasterIdLst>
  <p:handoutMasterIdLst>
    <p:handoutMasterId r:id="rId18"/>
  </p:handoutMasterIdLst>
  <p:sldIdLst>
    <p:sldId id="256" r:id="rId2"/>
    <p:sldId id="258" r:id="rId3"/>
    <p:sldId id="283" r:id="rId4"/>
    <p:sldId id="285" r:id="rId5"/>
    <p:sldId id="261" r:id="rId6"/>
    <p:sldId id="275" r:id="rId7"/>
    <p:sldId id="286" r:id="rId8"/>
    <p:sldId id="276" r:id="rId9"/>
    <p:sldId id="262" r:id="rId10"/>
    <p:sldId id="263" r:id="rId11"/>
    <p:sldId id="287" r:id="rId12"/>
    <p:sldId id="277" r:id="rId13"/>
    <p:sldId id="278" r:id="rId14"/>
    <p:sldId id="271"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ey Crawford-Flett" initials="KC" lastIdx="1" clrIdx="0">
    <p:extLst>
      <p:ext uri="{19B8F6BF-5375-455C-9EA6-DF929625EA0E}">
        <p15:presenceInfo xmlns:p15="http://schemas.microsoft.com/office/powerpoint/2012/main" userId="S-1-5-21-966204143-746932690-11539462-227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9"/>
    <a:srgbClr val="415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7" autoAdjust="0"/>
    <p:restoredTop sz="94674"/>
  </p:normalViewPr>
  <p:slideViewPr>
    <p:cSldViewPr snapToGrid="0" snapToObjects="1">
      <p:cViewPr varScale="1">
        <p:scale>
          <a:sx n="67" d="100"/>
          <a:sy n="67" d="100"/>
        </p:scale>
        <p:origin x="52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D13AA-014B-B94F-A97A-8F0F58F02903}" type="datetimeFigureOut">
              <a:rPr lang="en-US" smtClean="0"/>
              <a:t>11/28/2023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3CBDD8-FAFE-BA4B-BE20-CD33C72E3BB6}" type="slidenum">
              <a:rPr lang="en-US" smtClean="0"/>
              <a:t>‹#›</a:t>
            </a:fld>
            <a:endParaRPr lang="en-US"/>
          </a:p>
        </p:txBody>
      </p:sp>
    </p:spTree>
    <p:extLst>
      <p:ext uri="{BB962C8B-B14F-4D97-AF65-F5344CB8AC3E}">
        <p14:creationId xmlns:p14="http://schemas.microsoft.com/office/powerpoint/2010/main" val="2017562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884DA-FF62-E146-A864-751FB4FFC8E1}"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4B141-B03D-E144-859D-F5F998412FDA}" type="slidenum">
              <a:rPr lang="en-US" smtClean="0"/>
              <a:t>‹#›</a:t>
            </a:fld>
            <a:endParaRPr lang="en-US"/>
          </a:p>
        </p:txBody>
      </p:sp>
    </p:spTree>
    <p:extLst>
      <p:ext uri="{BB962C8B-B14F-4D97-AF65-F5344CB8AC3E}">
        <p14:creationId xmlns:p14="http://schemas.microsoft.com/office/powerpoint/2010/main" val="96707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39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386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44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56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843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372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0906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173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Logo">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838200" y="3013269"/>
            <a:ext cx="10338786" cy="1325563"/>
          </a:xfrm>
          <a:prstGeom prst="rect">
            <a:avLst/>
          </a:prstGeom>
        </p:spPr>
        <p:txBody>
          <a:bodyPr vert="horz" lIns="91440" tIns="45720" rIns="91440" bIns="45720" rtlCol="0" anchor="ctr">
            <a:normAutofit/>
          </a:bodyPr>
          <a:lstStyle>
            <a:lvl1pPr>
              <a:lnSpc>
                <a:spcPts val="5800"/>
              </a:lnSpc>
              <a:defRPr sz="4800" baseline="0">
                <a:solidFill>
                  <a:schemeClr val="bg1"/>
                </a:solidFill>
              </a:defRPr>
            </a:lvl1pPr>
          </a:lstStyle>
          <a:p>
            <a:r>
              <a:rPr lang="en-US" dirty="0"/>
              <a:t>Submission from NZ Energy Limited</a:t>
            </a:r>
          </a:p>
        </p:txBody>
      </p:sp>
      <p:cxnSp>
        <p:nvCxnSpPr>
          <p:cNvPr id="8" name="Straight Connector 7"/>
          <p:cNvCxnSpPr/>
          <p:nvPr userDrawn="1"/>
        </p:nvCxnSpPr>
        <p:spPr>
          <a:xfrm>
            <a:off x="822994" y="238406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hasCustomPrompt="1"/>
          </p:nvPr>
        </p:nvSpPr>
        <p:spPr>
          <a:xfrm>
            <a:off x="838200" y="5103628"/>
            <a:ext cx="10339388" cy="920935"/>
          </a:xfrm>
        </p:spPr>
        <p:txBody>
          <a:bodyPr>
            <a:noAutofit/>
          </a:bodyPr>
          <a:lstStyle>
            <a:lvl1pPr marL="0" indent="0">
              <a:buNone/>
              <a:defRPr sz="2000" baseline="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David Inch</a:t>
            </a:r>
          </a:p>
        </p:txBody>
      </p:sp>
      <p:sp>
        <p:nvSpPr>
          <p:cNvPr id="2" name="TextBox 1"/>
          <p:cNvSpPr txBox="1"/>
          <p:nvPr userDrawn="1"/>
        </p:nvSpPr>
        <p:spPr>
          <a:xfrm>
            <a:off x="822994" y="1208785"/>
            <a:ext cx="10830290" cy="1213800"/>
          </a:xfrm>
          <a:prstGeom prst="rect">
            <a:avLst/>
          </a:prstGeom>
        </p:spPr>
        <p:txBody>
          <a:bodyPr vert="horz" wrap="square" lIns="91440" tIns="45720" rIns="91440" bIns="45720" rtlCol="0" anchor="ctr">
            <a:normAutofit/>
          </a:bodyPr>
          <a:lstStyle/>
          <a:p>
            <a:pPr>
              <a:lnSpc>
                <a:spcPct val="114000"/>
              </a:lnSpc>
            </a:pPr>
            <a:r>
              <a:rPr lang="en-NZ" sz="2400" b="1" baseline="0" dirty="0" err="1">
                <a:solidFill>
                  <a:schemeClr val="bg1"/>
                </a:solidFill>
              </a:rPr>
              <a:t>Te</a:t>
            </a:r>
            <a:r>
              <a:rPr lang="en-NZ" sz="2400" b="1" baseline="0" dirty="0">
                <a:solidFill>
                  <a:schemeClr val="bg1"/>
                </a:solidFill>
              </a:rPr>
              <a:t> Tai o </a:t>
            </a:r>
            <a:r>
              <a:rPr lang="en-NZ" sz="2400" b="1" baseline="0" dirty="0" err="1">
                <a:solidFill>
                  <a:schemeClr val="bg1"/>
                </a:solidFill>
              </a:rPr>
              <a:t>Poutini</a:t>
            </a:r>
            <a:r>
              <a:rPr lang="en-NZ" sz="2400" b="1" baseline="0" dirty="0">
                <a:solidFill>
                  <a:schemeClr val="bg1"/>
                </a:solidFill>
              </a:rPr>
              <a:t> Plan</a:t>
            </a:r>
          </a:p>
          <a:p>
            <a:pPr>
              <a:lnSpc>
                <a:spcPts val="2200"/>
              </a:lnSpc>
            </a:pPr>
            <a:r>
              <a:rPr lang="en-NZ" sz="1800" b="0" baseline="0" dirty="0">
                <a:solidFill>
                  <a:schemeClr val="bg1"/>
                </a:solidFill>
              </a:rPr>
              <a:t>Energy Infrastructure and Transport </a:t>
            </a:r>
          </a:p>
          <a:p>
            <a:pPr>
              <a:lnSpc>
                <a:spcPts val="2200"/>
              </a:lnSpc>
            </a:pPr>
            <a:r>
              <a:rPr lang="en-NZ" sz="1800" b="0" baseline="0" dirty="0">
                <a:solidFill>
                  <a:schemeClr val="bg1"/>
                </a:solidFill>
              </a:rPr>
              <a:t>28 November 2023</a:t>
            </a:r>
          </a:p>
          <a:p>
            <a:pPr>
              <a:lnSpc>
                <a:spcPts val="2200"/>
              </a:lnSpc>
            </a:pPr>
            <a:endParaRPr lang="en-NZ" sz="2000" b="0" dirty="0"/>
          </a:p>
        </p:txBody>
      </p:sp>
    </p:spTree>
    <p:extLst>
      <p:ext uri="{BB962C8B-B14F-4D97-AF65-F5344CB8AC3E}">
        <p14:creationId xmlns:p14="http://schemas.microsoft.com/office/powerpoint/2010/main" val="378863898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p>
            <a:r>
              <a:rPr lang="en-US" dirty="0"/>
              <a:t>Click to add heading</a:t>
            </a:r>
          </a:p>
        </p:txBody>
      </p:sp>
      <p:sp>
        <p:nvSpPr>
          <p:cNvPr id="6" name="Text Placeholder 5"/>
          <p:cNvSpPr>
            <a:spLocks noGrp="1"/>
          </p:cNvSpPr>
          <p:nvPr>
            <p:ph type="body" sz="quarter" idx="10" hasCustomPrompt="1"/>
          </p:nvPr>
        </p:nvSpPr>
        <p:spPr>
          <a:xfrm>
            <a:off x="838200" y="1941513"/>
            <a:ext cx="10515600" cy="396433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flipV="1">
            <a:off x="838200" y="6149130"/>
            <a:ext cx="10515600" cy="25168"/>
          </a:xfrm>
          <a:prstGeom prst="line">
            <a:avLst/>
          </a:prstGeom>
          <a:ln w="19050">
            <a:solidFill>
              <a:srgbClr val="00B2A9"/>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1109259D-2BAB-C092-308B-CD7CC979CE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65884" y="6310094"/>
            <a:ext cx="1769134" cy="365561"/>
          </a:xfrm>
          <a:prstGeom prst="rect">
            <a:avLst/>
          </a:prstGeom>
          <a:noFill/>
          <a:ln>
            <a:noFill/>
          </a:ln>
        </p:spPr>
      </p:pic>
    </p:spTree>
    <p:extLst>
      <p:ext uri="{BB962C8B-B14F-4D97-AF65-F5344CB8AC3E}">
        <p14:creationId xmlns:p14="http://schemas.microsoft.com/office/powerpoint/2010/main" val="257783697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7574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7844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 alternativ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838200" y="2729183"/>
            <a:ext cx="10515600" cy="1325563"/>
          </a:xfrm>
          <a:prstGeom prst="rect">
            <a:avLst/>
          </a:prstGeom>
        </p:spPr>
        <p:txBody>
          <a:bodyPr vert="horz" lIns="91440" tIns="45720" rIns="91440" bIns="45720" rtlCol="0" anchor="ctr">
            <a:normAutofit/>
          </a:bodyPr>
          <a:lstStyle>
            <a:lvl1pPr>
              <a:defRPr sz="4800" baseline="0"/>
            </a:lvl1pPr>
          </a:lstStyle>
          <a:p>
            <a:r>
              <a:rPr lang="en-US" dirty="0"/>
              <a:t>Click to add section title</a:t>
            </a:r>
          </a:p>
        </p:txBody>
      </p:sp>
      <p:cxnSp>
        <p:nvCxnSpPr>
          <p:cNvPr id="9" name="Straight Connector 8"/>
          <p:cNvCxnSpPr/>
          <p:nvPr userDrawn="1"/>
        </p:nvCxnSpPr>
        <p:spPr>
          <a:xfrm>
            <a:off x="838200" y="4572000"/>
            <a:ext cx="10515600" cy="0"/>
          </a:xfrm>
          <a:prstGeom prst="line">
            <a:avLst/>
          </a:prstGeom>
          <a:ln w="25400">
            <a:solidFill>
              <a:srgbClr val="00B2A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2059620"/>
            <a:ext cx="10515600" cy="0"/>
          </a:xfrm>
          <a:prstGeom prst="line">
            <a:avLst/>
          </a:prstGeom>
          <a:ln w="25400">
            <a:solidFill>
              <a:srgbClr val="00B2A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94" y="5778804"/>
            <a:ext cx="2641659" cy="580115"/>
          </a:xfrm>
          <a:prstGeom prst="rect">
            <a:avLst/>
          </a:prstGeom>
        </p:spPr>
      </p:pic>
    </p:spTree>
    <p:extLst>
      <p:ext uri="{BB962C8B-B14F-4D97-AF65-F5344CB8AC3E}">
        <p14:creationId xmlns:p14="http://schemas.microsoft.com/office/powerpoint/2010/main" val="143667770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 2 x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heading</a:t>
            </a:r>
          </a:p>
        </p:txBody>
      </p:sp>
      <p:sp>
        <p:nvSpPr>
          <p:cNvPr id="4" name="Picture Placeholder 3"/>
          <p:cNvSpPr>
            <a:spLocks noGrp="1"/>
          </p:cNvSpPr>
          <p:nvPr>
            <p:ph type="pic" sz="quarter" idx="10" hasCustomPrompt="1"/>
          </p:nvPr>
        </p:nvSpPr>
        <p:spPr>
          <a:xfrm>
            <a:off x="838199" y="1935164"/>
            <a:ext cx="4815981" cy="4021020"/>
          </a:xfrm>
        </p:spPr>
        <p:txBody>
          <a:bodyPr/>
          <a:lstStyle>
            <a:lvl1pPr marL="0" indent="0">
              <a:buNone/>
              <a:defRPr baseline="0"/>
            </a:lvl1pPr>
          </a:lstStyle>
          <a:p>
            <a:r>
              <a:rPr lang="en-US" dirty="0"/>
              <a:t>Click icon to add image</a:t>
            </a:r>
          </a:p>
        </p:txBody>
      </p:sp>
      <p:sp>
        <p:nvSpPr>
          <p:cNvPr id="6" name="Picture Placeholder 5"/>
          <p:cNvSpPr>
            <a:spLocks noGrp="1"/>
          </p:cNvSpPr>
          <p:nvPr>
            <p:ph type="pic" sz="quarter" idx="11" hasCustomPrompt="1"/>
          </p:nvPr>
        </p:nvSpPr>
        <p:spPr>
          <a:xfrm>
            <a:off x="6280298" y="1935164"/>
            <a:ext cx="5073502" cy="4021020"/>
          </a:xfrm>
        </p:spPr>
        <p:txBody>
          <a:bodyPr/>
          <a:lstStyle>
            <a:lvl1pPr marL="0" indent="0">
              <a:buNone/>
              <a:defRPr/>
            </a:lvl1pPr>
          </a:lstStyle>
          <a:p>
            <a:r>
              <a:rPr lang="en-US" dirty="0"/>
              <a:t>Click icon to add image</a:t>
            </a:r>
          </a:p>
        </p:txBody>
      </p:sp>
      <p:cxnSp>
        <p:nvCxnSpPr>
          <p:cNvPr id="8" name="Straight Connector 7"/>
          <p:cNvCxnSpPr/>
          <p:nvPr userDrawn="1"/>
        </p:nvCxnSpPr>
        <p:spPr>
          <a:xfrm flipV="1">
            <a:off x="838200" y="6149130"/>
            <a:ext cx="10515600" cy="25168"/>
          </a:xfrm>
          <a:prstGeom prst="line">
            <a:avLst/>
          </a:prstGeom>
          <a:ln w="19050">
            <a:solidFill>
              <a:srgbClr val="00B2A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286" y="6284927"/>
            <a:ext cx="1761514" cy="409802"/>
          </a:xfrm>
          <a:prstGeom prst="rect">
            <a:avLst/>
          </a:prstGeom>
        </p:spPr>
      </p:pic>
    </p:spTree>
    <p:extLst>
      <p:ext uri="{BB962C8B-B14F-4D97-AF65-F5344CB8AC3E}">
        <p14:creationId xmlns:p14="http://schemas.microsoft.com/office/powerpoint/2010/main" val="6566121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heading</a:t>
            </a:r>
          </a:p>
        </p:txBody>
      </p:sp>
      <p:sp>
        <p:nvSpPr>
          <p:cNvPr id="4" name="Picture Placeholder 3"/>
          <p:cNvSpPr>
            <a:spLocks noGrp="1"/>
          </p:cNvSpPr>
          <p:nvPr>
            <p:ph type="pic" sz="quarter" idx="10" hasCustomPrompt="1"/>
          </p:nvPr>
        </p:nvSpPr>
        <p:spPr>
          <a:xfrm>
            <a:off x="838201" y="1946247"/>
            <a:ext cx="7055840" cy="4026714"/>
          </a:xfrm>
        </p:spPr>
        <p:txBody>
          <a:bodyPr/>
          <a:lstStyle>
            <a:lvl1pPr marL="0" indent="0">
              <a:buNone/>
              <a:defRPr i="0"/>
            </a:lvl1pPr>
          </a:lstStyle>
          <a:p>
            <a:r>
              <a:rPr lang="en-US" dirty="0"/>
              <a:t>Click icon to add image</a:t>
            </a:r>
          </a:p>
        </p:txBody>
      </p:sp>
      <p:cxnSp>
        <p:nvCxnSpPr>
          <p:cNvPr id="6" name="Straight Connector 5"/>
          <p:cNvCxnSpPr/>
          <p:nvPr userDrawn="1"/>
        </p:nvCxnSpPr>
        <p:spPr>
          <a:xfrm flipV="1">
            <a:off x="838200" y="6149130"/>
            <a:ext cx="10515600" cy="25168"/>
          </a:xfrm>
          <a:prstGeom prst="line">
            <a:avLst/>
          </a:prstGeom>
          <a:ln w="19050">
            <a:solidFill>
              <a:srgbClr val="00B2A9"/>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286" y="6284927"/>
            <a:ext cx="1761514" cy="409802"/>
          </a:xfrm>
          <a:prstGeom prst="rect">
            <a:avLst/>
          </a:prstGeom>
        </p:spPr>
      </p:pic>
    </p:spTree>
    <p:extLst>
      <p:ext uri="{BB962C8B-B14F-4D97-AF65-F5344CB8AC3E}">
        <p14:creationId xmlns:p14="http://schemas.microsoft.com/office/powerpoint/2010/main" val="81737739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slid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p:spPr>
        <p:txBody>
          <a:bodyPr/>
          <a:lstStyle>
            <a:lvl1pPr marL="0" indent="0">
              <a:buNone/>
              <a:defRPr baseline="0"/>
            </a:lvl1pPr>
          </a:lstStyle>
          <a:p>
            <a:r>
              <a:rPr lang="en-US" dirty="0"/>
              <a:t>Click icon for image</a:t>
            </a:r>
          </a:p>
        </p:txBody>
      </p:sp>
    </p:spTree>
    <p:extLst>
      <p:ext uri="{BB962C8B-B14F-4D97-AF65-F5344CB8AC3E}">
        <p14:creationId xmlns:p14="http://schemas.microsoft.com/office/powerpoint/2010/main" val="99543794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924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758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861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64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754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412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828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2A9">
            <a:alpha val="72000"/>
          </a:srgb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97972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7" r:id="rId18"/>
    <p:sldLayoutId id="2147483679" r:id="rId19"/>
    <p:sldLayoutId id="2147483649" r:id="rId20"/>
    <p:sldLayoutId id="2147483654" r:id="rId21"/>
    <p:sldLayoutId id="2147483655" r:id="rId22"/>
    <p:sldLayoutId id="2147483656" r:id="rId23"/>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3075"/>
            <a:ext cx="10339388" cy="1325563"/>
          </a:xfrm>
        </p:spPr>
        <p:txBody>
          <a:bodyPr/>
          <a:lstStyle/>
          <a:p>
            <a:r>
              <a:rPr lang="en-US"/>
              <a:t>Submission From NZ Energy Ltd</a:t>
            </a:r>
            <a:endParaRPr lang="en-US" dirty="0"/>
          </a:p>
        </p:txBody>
      </p:sp>
      <p:sp>
        <p:nvSpPr>
          <p:cNvPr id="3" name="Text Placeholder 2"/>
          <p:cNvSpPr>
            <a:spLocks noGrp="1"/>
          </p:cNvSpPr>
          <p:nvPr>
            <p:ph type="body" sz="quarter" idx="10"/>
          </p:nvPr>
        </p:nvSpPr>
        <p:spPr>
          <a:xfrm>
            <a:off x="838200" y="5103813"/>
            <a:ext cx="10339388" cy="920750"/>
          </a:xfrm>
        </p:spPr>
        <p:txBody>
          <a:bodyPr/>
          <a:lstStyle/>
          <a:p>
            <a:r>
              <a:rPr lang="en-US"/>
              <a:t>David Inch</a:t>
            </a:r>
            <a:endParaRPr lang="en-US" dirty="0"/>
          </a:p>
        </p:txBody>
      </p:sp>
      <p:pic>
        <p:nvPicPr>
          <p:cNvPr id="4" name="Picture 3" descr="Logo&#10;&#10;Description automatically generated">
            <a:extLst>
              <a:ext uri="{FF2B5EF4-FFF2-40B4-BE49-F238E27FC236}">
                <a16:creationId xmlns:a16="http://schemas.microsoft.com/office/drawing/2014/main" id="{2ED6612C-5B9D-7D55-181E-E32D909AEF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7828"/>
            <a:ext cx="3733800" cy="771525"/>
          </a:xfrm>
          <a:prstGeom prst="rect">
            <a:avLst/>
          </a:prstGeom>
          <a:noFill/>
          <a:ln>
            <a:noFill/>
          </a:ln>
        </p:spPr>
      </p:pic>
    </p:spTree>
    <p:extLst>
      <p:ext uri="{BB962C8B-B14F-4D97-AF65-F5344CB8AC3E}">
        <p14:creationId xmlns:p14="http://schemas.microsoft.com/office/powerpoint/2010/main" val="50563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30E7-9E90-5B24-9561-BA7B87B44BAD}"/>
              </a:ext>
            </a:extLst>
          </p:cNvPr>
          <p:cNvSpPr>
            <a:spLocks noGrp="1"/>
          </p:cNvSpPr>
          <p:nvPr>
            <p:ph type="title"/>
          </p:nvPr>
        </p:nvSpPr>
        <p:spPr/>
        <p:txBody>
          <a:bodyPr/>
          <a:lstStyle/>
          <a:p>
            <a:r>
              <a:rPr lang="en-US" dirty="0"/>
              <a:t>WEST COAST REGIONAL COUNCIL POLICY STATEMENT</a:t>
            </a:r>
            <a:endParaRPr lang="en-NZ" dirty="0"/>
          </a:p>
        </p:txBody>
      </p:sp>
      <p:sp>
        <p:nvSpPr>
          <p:cNvPr id="3" name="Text Placeholder 2">
            <a:extLst>
              <a:ext uri="{FF2B5EF4-FFF2-40B4-BE49-F238E27FC236}">
                <a16:creationId xmlns:a16="http://schemas.microsoft.com/office/drawing/2014/main" id="{3254A950-AAF8-DCAC-EF40-1FB356D92F64}"/>
              </a:ext>
            </a:extLst>
          </p:cNvPr>
          <p:cNvSpPr>
            <a:spLocks noGrp="1"/>
          </p:cNvSpPr>
          <p:nvPr>
            <p:ph type="body" sz="quarter" idx="10"/>
          </p:nvPr>
        </p:nvSpPr>
        <p:spPr/>
        <p:txBody>
          <a:bodyPr>
            <a:norm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The WCRPS Land and Water Plan, includes Rule 54 which creates a separate set of criteria for reconsenting activities related to hydroelectric generation.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The Plan also includes Schedule 13 which includes a schedule of hydroelectric schemes controlled under Rule 54 along with those consented after the Schedule was drafted. </a:t>
            </a:r>
          </a:p>
          <a:p>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The provision of </a:t>
            </a:r>
            <a:r>
              <a:rPr lang="en-GB" sz="1800" dirty="0">
                <a:effectLst/>
                <a:latin typeface="Arial" panose="020B0604020202020204" pitchFamily="34" charset="0"/>
                <a:ea typeface="Calibri" panose="020F0502020204030204" pitchFamily="34" charset="0"/>
                <a:cs typeface="Times New Roman" panose="02020603050405020304" pitchFamily="18" charset="0"/>
              </a:rPr>
              <a:t>a Special Purpose Zone or alternatively </a:t>
            </a:r>
            <a:r>
              <a:rPr lang="en-GB" dirty="0">
                <a:latin typeface="Arial" panose="020B0604020202020204" pitchFamily="34" charset="0"/>
                <a:ea typeface="Calibri" panose="020F0502020204030204" pitchFamily="34" charset="0"/>
                <a:cs typeface="Times New Roman" panose="02020603050405020304" pitchFamily="18" charset="0"/>
              </a:rPr>
              <a:t>highlighting existing hydroelectric schemes as a scheduled activity </a:t>
            </a:r>
            <a:r>
              <a:rPr lang="en-GB" sz="1800" dirty="0">
                <a:effectLst/>
                <a:latin typeface="Arial" panose="020B0604020202020204" pitchFamily="34" charset="0"/>
                <a:ea typeface="Calibri" panose="020F0502020204030204" pitchFamily="34" charset="0"/>
                <a:cs typeface="Times New Roman" panose="02020603050405020304" pitchFamily="18" charset="0"/>
              </a:rPr>
              <a:t>is consistent with the WCRPS and would support the ongoing management of existing hydro-electric assets owned by NZE and go a long way to support further development of new opportunities.</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NZ" dirty="0"/>
          </a:p>
        </p:txBody>
      </p:sp>
      <p:grpSp>
        <p:nvGrpSpPr>
          <p:cNvPr id="17" name="Group 16">
            <a:extLst>
              <a:ext uri="{FF2B5EF4-FFF2-40B4-BE49-F238E27FC236}">
                <a16:creationId xmlns:a16="http://schemas.microsoft.com/office/drawing/2014/main" id="{D6D0974B-FBC2-5798-6EE0-6B2A91EEA312}"/>
              </a:ext>
            </a:extLst>
          </p:cNvPr>
          <p:cNvGrpSpPr>
            <a:grpSpLocks/>
          </p:cNvGrpSpPr>
          <p:nvPr/>
        </p:nvGrpSpPr>
        <p:grpSpPr bwMode="auto">
          <a:xfrm>
            <a:off x="3305189" y="3289583"/>
            <a:ext cx="5581622" cy="920750"/>
            <a:chOff x="1267" y="256"/>
            <a:chExt cx="9364" cy="1480"/>
          </a:xfrm>
        </p:grpSpPr>
        <p:pic>
          <p:nvPicPr>
            <p:cNvPr id="18" name="Picture 17">
              <a:extLst>
                <a:ext uri="{FF2B5EF4-FFF2-40B4-BE49-F238E27FC236}">
                  <a16:creationId xmlns:a16="http://schemas.microsoft.com/office/drawing/2014/main" id="{40CB6D90-3D73-C5FE-0B7F-18EE721B1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 y="485"/>
              <a:ext cx="15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5CDD1D83-77F9-2F39-6681-CD04C28DE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 y="476"/>
              <a:ext cx="24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C8B8A73A-61F9-971C-0164-70BD283C5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 y="256"/>
              <a:ext cx="9364"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311404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0B5B78-8F43-F623-8AC1-D541576AF673}"/>
              </a:ext>
            </a:extLst>
          </p:cNvPr>
          <p:cNvPicPr>
            <a:picLocks noChangeAspect="1"/>
          </p:cNvPicPr>
          <p:nvPr/>
        </p:nvPicPr>
        <p:blipFill>
          <a:blip r:embed="rId2"/>
          <a:stretch>
            <a:fillRect/>
          </a:stretch>
        </p:blipFill>
        <p:spPr>
          <a:xfrm>
            <a:off x="837744" y="1444580"/>
            <a:ext cx="10516511" cy="3968840"/>
          </a:xfrm>
          <a:prstGeom prst="rect">
            <a:avLst/>
          </a:prstGeom>
        </p:spPr>
      </p:pic>
      <p:pic>
        <p:nvPicPr>
          <p:cNvPr id="7" name="Picture 6">
            <a:extLst>
              <a:ext uri="{FF2B5EF4-FFF2-40B4-BE49-F238E27FC236}">
                <a16:creationId xmlns:a16="http://schemas.microsoft.com/office/drawing/2014/main" id="{87B1A044-3CA0-6887-699B-5F34EB4A3B78}"/>
              </a:ext>
            </a:extLst>
          </p:cNvPr>
          <p:cNvPicPr>
            <a:picLocks noChangeAspect="1"/>
          </p:cNvPicPr>
          <p:nvPr/>
        </p:nvPicPr>
        <p:blipFill>
          <a:blip r:embed="rId3"/>
          <a:stretch>
            <a:fillRect/>
          </a:stretch>
        </p:blipFill>
        <p:spPr>
          <a:xfrm>
            <a:off x="3439444" y="0"/>
            <a:ext cx="5313111" cy="6858000"/>
          </a:xfrm>
          <a:prstGeom prst="rect">
            <a:avLst/>
          </a:prstGeom>
        </p:spPr>
      </p:pic>
    </p:spTree>
    <p:extLst>
      <p:ext uri="{BB962C8B-B14F-4D97-AF65-F5344CB8AC3E}">
        <p14:creationId xmlns:p14="http://schemas.microsoft.com/office/powerpoint/2010/main" val="73845241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A87A-770C-9429-BCCB-07FE8379F5F1}"/>
              </a:ext>
            </a:extLst>
          </p:cNvPr>
          <p:cNvSpPr>
            <a:spLocks noGrp="1"/>
          </p:cNvSpPr>
          <p:nvPr>
            <p:ph type="title"/>
          </p:nvPr>
        </p:nvSpPr>
        <p:spPr>
          <a:xfrm>
            <a:off x="838200" y="358589"/>
            <a:ext cx="10515600" cy="806823"/>
          </a:xfrm>
        </p:spPr>
        <p:txBody>
          <a:bodyPr>
            <a:normAutofit/>
          </a:bodyPr>
          <a:lstStyle/>
          <a:p>
            <a:r>
              <a:rPr lang="en-US" cap="all" dirty="0"/>
              <a:t>Queenstown Lakes District Plan</a:t>
            </a:r>
            <a:endParaRPr lang="en-NZ" cap="all" dirty="0"/>
          </a:p>
        </p:txBody>
      </p:sp>
      <p:sp>
        <p:nvSpPr>
          <p:cNvPr id="3" name="Text Placeholder 2">
            <a:extLst>
              <a:ext uri="{FF2B5EF4-FFF2-40B4-BE49-F238E27FC236}">
                <a16:creationId xmlns:a16="http://schemas.microsoft.com/office/drawing/2014/main" id="{60C9EC04-A9B2-9869-D8AC-263B53B4F42A}"/>
              </a:ext>
            </a:extLst>
          </p:cNvPr>
          <p:cNvSpPr>
            <a:spLocks noGrp="1"/>
          </p:cNvSpPr>
          <p:nvPr>
            <p:ph type="body" sz="quarter" idx="10"/>
          </p:nvPr>
        </p:nvSpPr>
        <p:spPr>
          <a:xfrm>
            <a:off x="838200" y="2052918"/>
            <a:ext cx="10515600" cy="3224282"/>
          </a:xfrm>
        </p:spPr>
        <p:txBody>
          <a:bodyPr/>
          <a:lstStyle/>
          <a:p>
            <a:r>
              <a:rPr lang="en-NZ" dirty="0"/>
              <a:t>QLDC have recognised that clear provision need to be made in the District Plan for the sustainable use and development of existing and approved activities in the energy space. </a:t>
            </a:r>
          </a:p>
          <a:p>
            <a:r>
              <a:rPr lang="en-NZ" dirty="0"/>
              <a:t>The overriding objectives and policies of the QLDC plan have been implemented through rules to assess any new hydro-electric projects and Special zones for existing hydroelectric activities.</a:t>
            </a:r>
          </a:p>
          <a:p>
            <a:r>
              <a:rPr lang="en-NZ" dirty="0"/>
              <a:t>In the plan the zoned facilities have been described in Section 12.12 with associated rules in Section 12.13.  Maps have also been included to locate the facilities.</a:t>
            </a:r>
          </a:p>
          <a:p>
            <a:r>
              <a:rPr lang="en-NZ" dirty="0"/>
              <a:t>A copy of the relevant sections have been attached for your reference.</a:t>
            </a:r>
          </a:p>
          <a:p>
            <a:endParaRPr lang="en-NZ" dirty="0"/>
          </a:p>
        </p:txBody>
      </p:sp>
    </p:spTree>
    <p:extLst>
      <p:ext uri="{BB962C8B-B14F-4D97-AF65-F5344CB8AC3E}">
        <p14:creationId xmlns:p14="http://schemas.microsoft.com/office/powerpoint/2010/main" val="142296138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B4A5-73F3-65BF-8E15-81FB31F21756}"/>
              </a:ext>
            </a:extLst>
          </p:cNvPr>
          <p:cNvSpPr>
            <a:spLocks noGrp="1"/>
          </p:cNvSpPr>
          <p:nvPr>
            <p:ph type="title"/>
          </p:nvPr>
        </p:nvSpPr>
        <p:spPr/>
        <p:txBody>
          <a:bodyPr/>
          <a:lstStyle/>
          <a:p>
            <a:r>
              <a:rPr lang="en-US" cap="all" dirty="0"/>
              <a:t>CENTRAL OTAGO District Plan</a:t>
            </a:r>
            <a:endParaRPr lang="en-NZ" cap="all" dirty="0"/>
          </a:p>
        </p:txBody>
      </p:sp>
      <p:sp>
        <p:nvSpPr>
          <p:cNvPr id="3" name="Text Placeholder 2">
            <a:extLst>
              <a:ext uri="{FF2B5EF4-FFF2-40B4-BE49-F238E27FC236}">
                <a16:creationId xmlns:a16="http://schemas.microsoft.com/office/drawing/2014/main" id="{BC457C15-1A17-1F0C-4861-4D0AD8350C27}"/>
              </a:ext>
            </a:extLst>
          </p:cNvPr>
          <p:cNvSpPr>
            <a:spLocks noGrp="1"/>
          </p:cNvSpPr>
          <p:nvPr>
            <p:ph type="body" sz="quarter" idx="10"/>
          </p:nvPr>
        </p:nvSpPr>
        <p:spPr/>
        <p:txBody>
          <a:bodyPr/>
          <a:lstStyle/>
          <a:p>
            <a:r>
              <a:rPr lang="en-NZ" dirty="0"/>
              <a:t>CODC have also recognised that clear provision need to be made in the District Plan for the sustainable use and development of existing and approved activities in the energy space. </a:t>
            </a:r>
          </a:p>
          <a:p>
            <a:r>
              <a:rPr lang="en-NZ" dirty="0"/>
              <a:t>The overriding objectives and policies of the CODC plan have been implemented through rules to assess any new hydro-electric projects and </a:t>
            </a:r>
            <a:r>
              <a:rPr lang="en-NZ" u="sng" dirty="0"/>
              <a:t>Scheduled Activity Status </a:t>
            </a:r>
            <a:r>
              <a:rPr lang="en-NZ" dirty="0"/>
              <a:t>for existing hydroelectric activities.</a:t>
            </a:r>
          </a:p>
          <a:p>
            <a:r>
              <a:rPr lang="en-NZ" dirty="0"/>
              <a:t>In the plan the power generation facilities have been Scheduled along with their location and the activities associated with them described Section 19.3.5.  The planning framework controlling activities associated with these Schedules are described in Section 13.7.4 in the Plan.</a:t>
            </a:r>
          </a:p>
          <a:p>
            <a:r>
              <a:rPr lang="en-NZ" dirty="0"/>
              <a:t>A copy of the relevant sections have been attached for your reference.</a:t>
            </a:r>
          </a:p>
          <a:p>
            <a:endParaRPr lang="en-NZ" dirty="0"/>
          </a:p>
        </p:txBody>
      </p:sp>
    </p:spTree>
    <p:extLst>
      <p:ext uri="{BB962C8B-B14F-4D97-AF65-F5344CB8AC3E}">
        <p14:creationId xmlns:p14="http://schemas.microsoft.com/office/powerpoint/2010/main" val="21312900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44AB-CC0F-E107-D674-B64A3F3796A9}"/>
              </a:ext>
            </a:extLst>
          </p:cNvPr>
          <p:cNvSpPr>
            <a:spLocks noGrp="1"/>
          </p:cNvSpPr>
          <p:nvPr>
            <p:ph type="title"/>
          </p:nvPr>
        </p:nvSpPr>
        <p:spPr/>
        <p:txBody>
          <a:bodyPr/>
          <a:lstStyle/>
          <a:p>
            <a:r>
              <a:rPr lang="en-US" dirty="0"/>
              <a:t>Conclusions</a:t>
            </a:r>
            <a:endParaRPr lang="en-NZ" dirty="0"/>
          </a:p>
        </p:txBody>
      </p:sp>
      <p:sp>
        <p:nvSpPr>
          <p:cNvPr id="3" name="Text Placeholder 2">
            <a:extLst>
              <a:ext uri="{FF2B5EF4-FFF2-40B4-BE49-F238E27FC236}">
                <a16:creationId xmlns:a16="http://schemas.microsoft.com/office/drawing/2014/main" id="{F41B8F33-ECB9-5D95-719C-E5D53D633C08}"/>
              </a:ext>
            </a:extLst>
          </p:cNvPr>
          <p:cNvSpPr>
            <a:spLocks noGrp="1"/>
          </p:cNvSpPr>
          <p:nvPr>
            <p:ph type="body" sz="quarter" idx="10"/>
          </p:nvPr>
        </p:nvSpPr>
        <p:spPr>
          <a:xfrm>
            <a:off x="838200" y="1479177"/>
            <a:ext cx="10515600" cy="4426674"/>
          </a:xfrm>
        </p:spPr>
        <p:txBody>
          <a:bodyPr>
            <a:normAutofit lnSpcReduction="10000"/>
          </a:bodyPr>
          <a:lstStyle/>
          <a:p>
            <a:pPr marL="76200" marR="81915" algn="just">
              <a:lnSpc>
                <a:spcPct val="107000"/>
              </a:lnSpc>
              <a:spcBef>
                <a:spcPts val="800"/>
              </a:spcBef>
              <a:tabLst>
                <a:tab pos="358775" algn="l"/>
              </a:tabLst>
            </a:pPr>
            <a:r>
              <a:rPr lang="en-US" sz="2200" dirty="0">
                <a:effectLst/>
                <a:ea typeface="Arial" panose="020B0604020202020204" pitchFamily="34" charset="0"/>
                <a:cs typeface="Arial" panose="020B0604020202020204" pitchFamily="34" charset="0"/>
              </a:rPr>
              <a:t>The proposed TTPP influences and impacts on</a:t>
            </a:r>
            <a:endParaRPr lang="en-NZ" sz="2200" dirty="0">
              <a:effectLst/>
              <a:ea typeface="Arial" panose="020B0604020202020204" pitchFamily="34" charset="0"/>
              <a:cs typeface="Arial" panose="020B0604020202020204" pitchFamily="34" charset="0"/>
            </a:endParaRPr>
          </a:p>
          <a:p>
            <a:pPr marR="81915" lvl="1" indent="-342900">
              <a:lnSpc>
                <a:spcPct val="107000"/>
              </a:lnSpc>
              <a:spcBef>
                <a:spcPts val="0"/>
              </a:spcBef>
              <a:buFont typeface="Symbol" panose="05050102010706020507" pitchFamily="18" charset="2"/>
              <a:buChar char=""/>
            </a:pPr>
            <a:r>
              <a:rPr lang="en-US" sz="1800" dirty="0">
                <a:effectLst/>
                <a:ea typeface="Arial" panose="020B0604020202020204" pitchFamily="34" charset="0"/>
                <a:cs typeface="Arial" panose="020B0604020202020204" pitchFamily="34" charset="0"/>
              </a:rPr>
              <a:t>the ongoing operation and costs associated with our existing business and, </a:t>
            </a:r>
            <a:endParaRPr lang="en-NZ" sz="1800" dirty="0">
              <a:effectLst/>
              <a:ea typeface="Arial" panose="020B0604020202020204" pitchFamily="34" charset="0"/>
              <a:cs typeface="Arial" panose="020B0604020202020204" pitchFamily="34" charset="0"/>
            </a:endParaRPr>
          </a:p>
          <a:p>
            <a:pPr marR="81915" lvl="1" indent="-342900">
              <a:lnSpc>
                <a:spcPct val="107000"/>
              </a:lnSpc>
              <a:spcBef>
                <a:spcPts val="0"/>
              </a:spcBef>
              <a:buFont typeface="Symbol" panose="05050102010706020507" pitchFamily="18" charset="2"/>
              <a:buChar char=""/>
            </a:pPr>
            <a:r>
              <a:rPr lang="en-US" sz="1800" dirty="0">
                <a:effectLst/>
                <a:ea typeface="Arial" panose="020B0604020202020204" pitchFamily="34" charset="0"/>
                <a:cs typeface="Arial" panose="020B0604020202020204" pitchFamily="34" charset="0"/>
              </a:rPr>
              <a:t>the development of future renewable energy proposals.</a:t>
            </a:r>
            <a:r>
              <a:rPr lang="en-GB" sz="2800" dirty="0"/>
              <a:t> </a:t>
            </a:r>
          </a:p>
          <a:p>
            <a:pPr marL="342900" marR="81915" lvl="1" indent="-342900">
              <a:lnSpc>
                <a:spcPct val="97000"/>
              </a:lnSpc>
              <a:tabLst>
                <a:tab pos="358775" algn="l"/>
              </a:tabLst>
            </a:pPr>
            <a:r>
              <a:rPr lang="en-NZ" sz="2200" dirty="0"/>
              <a:t>As we consider both Haast and Fox generation facilities are Regionally Significant Infrastructure we recommend Clause C defining RSI for all renewable generation that supplies communities </a:t>
            </a:r>
          </a:p>
          <a:p>
            <a:pPr marL="342900" marR="81915" lvl="1" indent="-342900">
              <a:lnSpc>
                <a:spcPct val="97000"/>
              </a:lnSpc>
              <a:tabLst>
                <a:tab pos="358775" algn="l"/>
              </a:tabLst>
            </a:pPr>
            <a:r>
              <a:rPr lang="en-GB" sz="2200" dirty="0"/>
              <a:t>We recommend ALL back-up power generation is a permitted activity if its sole purpose is for the provision of supplying electricity in the event of a network power outage, irrespective of operating time.  </a:t>
            </a:r>
            <a:endParaRPr lang="en-NZ" sz="2200" dirty="0"/>
          </a:p>
          <a:p>
            <a:pPr marL="342900" marR="81915" lvl="1" indent="-342900">
              <a:lnSpc>
                <a:spcPct val="97000"/>
              </a:lnSpc>
              <a:tabLst>
                <a:tab pos="358775" algn="l"/>
              </a:tabLst>
            </a:pPr>
            <a:r>
              <a:rPr lang="en-US" sz="2200" dirty="0"/>
              <a:t>NZE considers that there is precedent  for special recognition of existing hydroelectric schemes through being defined as Scheduled Activities similar to the framework used by the West Coast Regional Council and in the Central Otago District Council.</a:t>
            </a:r>
            <a:endParaRPr lang="en-NZ" sz="2200" dirty="0"/>
          </a:p>
        </p:txBody>
      </p:sp>
    </p:spTree>
    <p:extLst>
      <p:ext uri="{BB962C8B-B14F-4D97-AF65-F5344CB8AC3E}">
        <p14:creationId xmlns:p14="http://schemas.microsoft.com/office/powerpoint/2010/main" val="48226239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0A719-088B-E1BA-073B-C0DFED780697}"/>
              </a:ext>
            </a:extLst>
          </p:cNvPr>
          <p:cNvSpPr txBox="1"/>
          <p:nvPr/>
        </p:nvSpPr>
        <p:spPr>
          <a:xfrm>
            <a:off x="4080222" y="2305210"/>
            <a:ext cx="4948517" cy="830997"/>
          </a:xfrm>
          <a:prstGeom prst="rect">
            <a:avLst/>
          </a:prstGeom>
          <a:noFill/>
        </p:spPr>
        <p:txBody>
          <a:bodyPr wrap="square" rtlCol="0">
            <a:spAutoFit/>
          </a:bodyPr>
          <a:lstStyle/>
          <a:p>
            <a:pPr algn="ctr"/>
            <a:r>
              <a:rPr lang="en-US" sz="4800" dirty="0"/>
              <a:t>Questions</a:t>
            </a:r>
            <a:endParaRPr lang="en-NZ" sz="4800" dirty="0"/>
          </a:p>
        </p:txBody>
      </p:sp>
    </p:spTree>
    <p:extLst>
      <p:ext uri="{BB962C8B-B14F-4D97-AF65-F5344CB8AC3E}">
        <p14:creationId xmlns:p14="http://schemas.microsoft.com/office/powerpoint/2010/main" val="57387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Text Placeholder 2"/>
          <p:cNvSpPr>
            <a:spLocks noGrp="1"/>
          </p:cNvSpPr>
          <p:nvPr>
            <p:ph type="body" sz="quarter" idx="10"/>
          </p:nvPr>
        </p:nvSpPr>
        <p:spPr/>
        <p:txBody>
          <a:bodyPr>
            <a:normAutofit fontScale="92500"/>
          </a:bodyPr>
          <a:lstStyle/>
          <a:p>
            <a:r>
              <a:rPr lang="en-US" sz="2200" dirty="0">
                <a:cs typeface="Arial" panose="020B0604020202020204" pitchFamily="34" charset="0"/>
              </a:rPr>
              <a:t>NZE  - three small hydroelectric power stations in NZ. Two are located in South Westland. </a:t>
            </a:r>
          </a:p>
          <a:p>
            <a:r>
              <a:rPr lang="en-US" sz="2200" dirty="0">
                <a:cs typeface="Arial" panose="020B0604020202020204" pitchFamily="34" charset="0"/>
              </a:rPr>
              <a:t>Existing Schemes at Fox Glacier and the Turnbull River near </a:t>
            </a:r>
            <a:r>
              <a:rPr lang="en-US" sz="2200" dirty="0" err="1">
                <a:cs typeface="Arial" panose="020B0604020202020204" pitchFamily="34" charset="0"/>
              </a:rPr>
              <a:t>Haast</a:t>
            </a:r>
            <a:r>
              <a:rPr lang="en-US" sz="2200" dirty="0">
                <a:cs typeface="Arial" panose="020B0604020202020204" pitchFamily="34" charset="0"/>
              </a:rPr>
              <a:t>.</a:t>
            </a:r>
          </a:p>
          <a:p>
            <a:r>
              <a:rPr lang="en-US" sz="2200" dirty="0">
                <a:cs typeface="Arial" panose="020B0604020202020204" pitchFamily="34" charset="0"/>
              </a:rPr>
              <a:t>Also involved with other small hydro’s and proposals. Griffin Creek, Harold Creek, </a:t>
            </a:r>
            <a:r>
              <a:rPr lang="en-US" sz="2200" dirty="0" err="1">
                <a:cs typeface="Arial" panose="020B0604020202020204" pitchFamily="34" charset="0"/>
              </a:rPr>
              <a:t>Littleman</a:t>
            </a:r>
            <a:r>
              <a:rPr lang="en-US" sz="2200" dirty="0">
                <a:cs typeface="Arial" panose="020B0604020202020204" pitchFamily="34" charset="0"/>
              </a:rPr>
              <a:t> Creek and extensions to the current Turnbull Hydro Electric Scheme</a:t>
            </a:r>
          </a:p>
          <a:p>
            <a:r>
              <a:rPr lang="en-US" sz="2200" dirty="0">
                <a:cs typeface="Arial" panose="020B0604020202020204" pitchFamily="34" charset="0"/>
              </a:rPr>
              <a:t>NZE also owns and operates distribution lines and radio repeater sites.</a:t>
            </a:r>
          </a:p>
          <a:p>
            <a:pPr marL="76200" marR="81915" algn="just">
              <a:lnSpc>
                <a:spcPct val="107000"/>
              </a:lnSpc>
              <a:spcBef>
                <a:spcPts val="800"/>
              </a:spcBef>
              <a:tabLst>
                <a:tab pos="358775" algn="l"/>
              </a:tabLst>
            </a:pPr>
            <a:r>
              <a:rPr lang="en-US" sz="2200" dirty="0">
                <a:effectLst/>
                <a:ea typeface="Arial" panose="020B0604020202020204" pitchFamily="34" charset="0"/>
                <a:cs typeface="Arial" panose="020B0604020202020204" pitchFamily="34" charset="0"/>
              </a:rPr>
              <a:t>From our experience the planning framework such as proposed in the TTPP 	influences and impacts on</a:t>
            </a:r>
            <a:endParaRPr lang="en-NZ" sz="2200" dirty="0">
              <a:effectLst/>
              <a:ea typeface="Arial" panose="020B0604020202020204" pitchFamily="34" charset="0"/>
              <a:cs typeface="Arial" panose="020B0604020202020204" pitchFamily="34" charset="0"/>
            </a:endParaRPr>
          </a:p>
          <a:p>
            <a:pPr marR="81915" lvl="1" indent="-342900">
              <a:lnSpc>
                <a:spcPct val="107000"/>
              </a:lnSpc>
              <a:spcBef>
                <a:spcPts val="800"/>
              </a:spcBef>
              <a:buFont typeface="Symbol" panose="05050102010706020507" pitchFamily="18" charset="2"/>
              <a:buChar char=""/>
            </a:pPr>
            <a:r>
              <a:rPr lang="en-US" sz="2200" dirty="0">
                <a:effectLst/>
                <a:ea typeface="Arial" panose="020B0604020202020204" pitchFamily="34" charset="0"/>
                <a:cs typeface="Arial" panose="020B0604020202020204" pitchFamily="34" charset="0"/>
              </a:rPr>
              <a:t>the ongoing operation and costs associated with our existing business and, </a:t>
            </a:r>
            <a:endParaRPr lang="en-NZ" sz="2200" dirty="0">
              <a:effectLst/>
              <a:ea typeface="Arial" panose="020B0604020202020204" pitchFamily="34" charset="0"/>
              <a:cs typeface="Arial" panose="020B0604020202020204" pitchFamily="34" charset="0"/>
            </a:endParaRPr>
          </a:p>
          <a:p>
            <a:pPr marR="81915" lvl="1" indent="-342900">
              <a:lnSpc>
                <a:spcPct val="107000"/>
              </a:lnSpc>
              <a:spcBef>
                <a:spcPts val="800"/>
              </a:spcBef>
              <a:buFont typeface="Symbol" panose="05050102010706020507" pitchFamily="18" charset="2"/>
              <a:buChar char=""/>
            </a:pPr>
            <a:r>
              <a:rPr lang="en-US" sz="2200" dirty="0">
                <a:effectLst/>
                <a:ea typeface="Arial" panose="020B0604020202020204" pitchFamily="34" charset="0"/>
                <a:cs typeface="Arial" panose="020B0604020202020204" pitchFamily="34" charset="0"/>
              </a:rPr>
              <a:t>the development of future renewable energy proposals.</a:t>
            </a:r>
            <a:endParaRPr lang="en-NZ" sz="2200" dirty="0">
              <a:effectLst/>
              <a:ea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9079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1921-FD5E-A37D-44F8-64DEBEE70EEA}"/>
              </a:ext>
            </a:extLst>
          </p:cNvPr>
          <p:cNvSpPr>
            <a:spLocks noGrp="1"/>
          </p:cNvSpPr>
          <p:nvPr>
            <p:ph type="title"/>
          </p:nvPr>
        </p:nvSpPr>
        <p:spPr/>
        <p:txBody>
          <a:bodyPr/>
          <a:lstStyle/>
          <a:p>
            <a:r>
              <a:rPr lang="en-US" dirty="0"/>
              <a:t>NZ Energy: Turnbull</a:t>
            </a:r>
            <a:endParaRPr lang="en-NZ" dirty="0"/>
          </a:p>
        </p:txBody>
      </p:sp>
      <p:sp>
        <p:nvSpPr>
          <p:cNvPr id="3" name="Text Placeholder 2">
            <a:extLst>
              <a:ext uri="{FF2B5EF4-FFF2-40B4-BE49-F238E27FC236}">
                <a16:creationId xmlns:a16="http://schemas.microsoft.com/office/drawing/2014/main" id="{2BA535CE-179C-BB92-109C-E9B66143BE96}"/>
              </a:ext>
            </a:extLst>
          </p:cNvPr>
          <p:cNvSpPr>
            <a:spLocks noGrp="1"/>
          </p:cNvSpPr>
          <p:nvPr>
            <p:ph type="body" sz="quarter" idx="10"/>
          </p:nvPr>
        </p:nvSpPr>
        <p:spPr>
          <a:xfrm>
            <a:off x="5433610" y="365125"/>
            <a:ext cx="6373692" cy="5787022"/>
          </a:xfrm>
        </p:spPr>
        <p:txBody>
          <a:bodyPr>
            <a:normAutofit/>
          </a:bodyPr>
          <a:lstStyle/>
          <a:p>
            <a:pPr marL="342900" lvl="0" indent="-34290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Station is owned by NZ Energy along with the reticulation network in the Haast area.</a:t>
            </a:r>
          </a:p>
          <a:p>
            <a:pPr marL="342900" lvl="0" indent="-34290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Haast is NOT connected to NZ’s transmission grid. Electricity generated from this Hydro is the sole source of the reticulated  power for Haast. Relies on the Diesel backup only for fault restoration and hydro maintenance.</a:t>
            </a:r>
          </a:p>
          <a:p>
            <a:pPr marL="342900" lvl="0" indent="-34290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Supplies 370 customers which includes a school and various tourist service industries.</a:t>
            </a:r>
          </a:p>
          <a:p>
            <a:pPr marL="342900" lvl="0" indent="-342900">
              <a:buFont typeface="Calibri" panose="020F0502020204030204" pitchFamily="34" charset="0"/>
              <a:buChar char="-"/>
            </a:pPr>
            <a:r>
              <a:rPr lang="en-NZ" dirty="0">
                <a:latin typeface="Century Gothic" panose="020B0502020202020204" pitchFamily="34" charset="0"/>
                <a:ea typeface="Calibri" panose="020F0502020204030204" pitchFamily="34" charset="0"/>
              </a:rPr>
              <a:t>900 kW station commissioned in 1974 consisting of 2 x hydro turbines</a:t>
            </a:r>
            <a:endParaRPr lang="en-NZ" sz="1800" dirty="0">
              <a:effectLst/>
              <a:latin typeface="Century Gothic" panose="020B0502020202020204" pitchFamily="34" charset="0"/>
              <a:ea typeface="Calibri" panose="020F0502020204030204" pitchFamily="34" charset="0"/>
            </a:endParaRPr>
          </a:p>
          <a:p>
            <a:pPr>
              <a:buFont typeface="Calibri" panose="020F0502020204030204" pitchFamily="34" charset="0"/>
              <a:buChar char="-"/>
            </a:pPr>
            <a:r>
              <a:rPr lang="en-NZ" dirty="0">
                <a:latin typeface="Century Gothic" panose="020B0502020202020204" pitchFamily="34" charset="0"/>
                <a:ea typeface="Times New Roman" panose="02020603050405020304" pitchFamily="18" charset="0"/>
              </a:rPr>
              <a:t>Any additional cost imposed on running the power scheme is 100% recovered by the people of Haast. </a:t>
            </a:r>
            <a:endParaRPr lang="en-NZ" dirty="0">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We will need to build a second hydro in the area within the next 10 years. We have already started the planning. The most likely option is a cascade addition to the current scheme.</a:t>
            </a:r>
            <a:endParaRPr lang="en-NZ" sz="1800" dirty="0">
              <a:effectLst/>
              <a:latin typeface="Century Gothic" panose="020B0502020202020204" pitchFamily="34" charset="0"/>
              <a:ea typeface="Calibri" panose="020F0502020204030204" pitchFamily="34" charset="0"/>
            </a:endParaRPr>
          </a:p>
          <a:p>
            <a:endParaRPr lang="en-NZ" dirty="0"/>
          </a:p>
        </p:txBody>
      </p:sp>
      <p:pic>
        <p:nvPicPr>
          <p:cNvPr id="1026" name="Picture 2">
            <a:extLst>
              <a:ext uri="{FF2B5EF4-FFF2-40B4-BE49-F238E27FC236}">
                <a16:creationId xmlns:a16="http://schemas.microsoft.com/office/drawing/2014/main" id="{814FAE60-81F7-D75B-E2DF-2F98F69C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161" y="1459524"/>
            <a:ext cx="4229487" cy="337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06035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802C-F1D0-1091-00B8-FAF724FDA58C}"/>
              </a:ext>
            </a:extLst>
          </p:cNvPr>
          <p:cNvSpPr>
            <a:spLocks noGrp="1"/>
          </p:cNvSpPr>
          <p:nvPr>
            <p:ph type="title"/>
          </p:nvPr>
        </p:nvSpPr>
        <p:spPr/>
        <p:txBody>
          <a:bodyPr/>
          <a:lstStyle/>
          <a:p>
            <a:r>
              <a:rPr lang="en-US" dirty="0"/>
              <a:t>NZ Energy: Fox</a:t>
            </a:r>
            <a:endParaRPr lang="en-NZ" dirty="0"/>
          </a:p>
        </p:txBody>
      </p:sp>
      <p:sp>
        <p:nvSpPr>
          <p:cNvPr id="4" name="Text Placeholder 2">
            <a:extLst>
              <a:ext uri="{FF2B5EF4-FFF2-40B4-BE49-F238E27FC236}">
                <a16:creationId xmlns:a16="http://schemas.microsoft.com/office/drawing/2014/main" id="{9BC03C5B-F911-D095-9E90-0994770E4689}"/>
              </a:ext>
            </a:extLst>
          </p:cNvPr>
          <p:cNvSpPr>
            <a:spLocks noGrp="1"/>
          </p:cNvSpPr>
          <p:nvPr>
            <p:ph type="body" sz="quarter" idx="10"/>
          </p:nvPr>
        </p:nvSpPr>
        <p:spPr>
          <a:xfrm>
            <a:off x="5630779" y="240632"/>
            <a:ext cx="6368716" cy="6152147"/>
          </a:xfrm>
        </p:spPr>
        <p:txBody>
          <a:bodyPr>
            <a:normAutofit/>
          </a:bodyPr>
          <a:lstStyle/>
          <a:p>
            <a:pPr marL="342900" lvl="0" indent="-34290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Station is owned by NZ Energy and feeds into the local distribution network in the Fox area.  Supplies energy to support up to 550 homes.</a:t>
            </a:r>
          </a:p>
          <a:p>
            <a:pPr marL="342900" lvl="0" indent="-342900">
              <a:buFont typeface="Calibri" panose="020F0502020204030204" pitchFamily="34" charset="0"/>
              <a:buChar char="-"/>
            </a:pPr>
            <a:r>
              <a:rPr lang="en-NZ" dirty="0">
                <a:latin typeface="Century Gothic" panose="020B0502020202020204" pitchFamily="34" charset="0"/>
                <a:ea typeface="Calibri" panose="020F0502020204030204" pitchFamily="34" charset="0"/>
              </a:rPr>
              <a:t>950kW station commissioned in 1928 and has supplied power to the area for 95 years.</a:t>
            </a:r>
            <a:r>
              <a:rPr lang="en-NZ" dirty="0">
                <a:latin typeface="Century Gothic" panose="020B0502020202020204" pitchFamily="34" charset="0"/>
                <a:ea typeface="Times New Roman" panose="02020603050405020304" pitchFamily="18" charset="0"/>
              </a:rPr>
              <a:t> This scheme was providing electricity to the local community long before the national grid was even built. </a:t>
            </a:r>
          </a:p>
          <a:p>
            <a:pPr marL="342900" lvl="0" indent="-342900">
              <a:buFont typeface="Calibri" panose="020F0502020204030204" pitchFamily="34" charset="0"/>
              <a:buChar char="-"/>
            </a:pPr>
            <a:r>
              <a:rPr lang="en-NZ" dirty="0">
                <a:latin typeface="Century Gothic" panose="020B0502020202020204" pitchFamily="34" charset="0"/>
                <a:ea typeface="Calibri" panose="020F0502020204030204" pitchFamily="34" charset="0"/>
              </a:rPr>
              <a:t>Located 800mtrs from one of NZs greatest tourist attractions yet unknown to almost everyone. </a:t>
            </a:r>
          </a:p>
          <a:p>
            <a:pPr marL="342900" lvl="0" indent="-34290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South Westland hangs off the end of a long electricity distribution system. The area experiences a significant number of power interruptions. Relies on several distributed hydro generation schemes to support the network.</a:t>
            </a:r>
            <a:endParaRPr lang="en-NZ" sz="1800" dirty="0">
              <a:effectLst/>
              <a:latin typeface="Century Gothic" panose="020B0502020202020204" pitchFamily="34" charset="0"/>
              <a:ea typeface="Calibri" panose="020F0502020204030204" pitchFamily="34" charset="0"/>
            </a:endParaRPr>
          </a:p>
          <a:p>
            <a:pPr lvl="0">
              <a:buFont typeface="Calibri" panose="020F0502020204030204" pitchFamily="34" charset="0"/>
              <a:buChar char="-"/>
            </a:pPr>
            <a:r>
              <a:rPr lang="en-NZ" sz="1800" dirty="0">
                <a:effectLst/>
                <a:latin typeface="Century Gothic" panose="020B0502020202020204" pitchFamily="34" charset="0"/>
                <a:ea typeface="Times New Roman" panose="02020603050405020304" pitchFamily="18" charset="0"/>
              </a:rPr>
              <a:t>Need to </a:t>
            </a:r>
            <a:r>
              <a:rPr lang="en-NZ" dirty="0">
                <a:latin typeface="Century Gothic" panose="020B0502020202020204" pitchFamily="34" charset="0"/>
                <a:ea typeface="Times New Roman" panose="02020603050405020304" pitchFamily="18" charset="0"/>
              </a:rPr>
              <a:t>improve the </a:t>
            </a:r>
            <a:r>
              <a:rPr lang="en-NZ" sz="1800" dirty="0">
                <a:effectLst/>
                <a:latin typeface="Century Gothic" panose="020B0502020202020204" pitchFamily="34" charset="0"/>
                <a:ea typeface="Times New Roman" panose="02020603050405020304" pitchFamily="18" charset="0"/>
              </a:rPr>
              <a:t>resilience in remote communities</a:t>
            </a:r>
            <a:r>
              <a:rPr lang="en-NZ" dirty="0">
                <a:latin typeface="Century Gothic" panose="020B0502020202020204" pitchFamily="34" charset="0"/>
                <a:ea typeface="Times New Roman" panose="02020603050405020304" pitchFamily="18" charset="0"/>
              </a:rPr>
              <a:t>. (Natural Disasters)</a:t>
            </a:r>
            <a:r>
              <a:rPr lang="en-NZ" sz="1800" dirty="0">
                <a:effectLst/>
                <a:latin typeface="Century Gothic" panose="020B0502020202020204" pitchFamily="34" charset="0"/>
                <a:ea typeface="Times New Roman" panose="02020603050405020304" pitchFamily="18" charset="0"/>
              </a:rPr>
              <a:t>.</a:t>
            </a:r>
            <a:endParaRPr lang="en-NZ" sz="1800" dirty="0">
              <a:effectLst/>
              <a:latin typeface="Century Gothic" panose="020B0502020202020204" pitchFamily="34" charset="0"/>
              <a:ea typeface="Calibri" panose="020F0502020204030204" pitchFamily="34" charset="0"/>
            </a:endParaRPr>
          </a:p>
          <a:p>
            <a:endParaRPr lang="en-NZ" dirty="0"/>
          </a:p>
        </p:txBody>
      </p:sp>
      <p:pic>
        <p:nvPicPr>
          <p:cNvPr id="5" name="Picture 4">
            <a:extLst>
              <a:ext uri="{FF2B5EF4-FFF2-40B4-BE49-F238E27FC236}">
                <a16:creationId xmlns:a16="http://schemas.microsoft.com/office/drawing/2014/main" id="{4FDD14D4-D26D-5062-3C5A-789D7EBEF071}"/>
              </a:ext>
            </a:extLst>
          </p:cNvPr>
          <p:cNvPicPr>
            <a:picLocks noChangeAspect="1"/>
          </p:cNvPicPr>
          <p:nvPr/>
        </p:nvPicPr>
        <p:blipFill>
          <a:blip r:embed="rId2"/>
          <a:stretch>
            <a:fillRect/>
          </a:stretch>
        </p:blipFill>
        <p:spPr>
          <a:xfrm>
            <a:off x="597067" y="1477629"/>
            <a:ext cx="5072440" cy="3902742"/>
          </a:xfrm>
          <a:prstGeom prst="rect">
            <a:avLst/>
          </a:prstGeom>
        </p:spPr>
      </p:pic>
    </p:spTree>
    <p:extLst>
      <p:ext uri="{BB962C8B-B14F-4D97-AF65-F5344CB8AC3E}">
        <p14:creationId xmlns:p14="http://schemas.microsoft.com/office/powerpoint/2010/main" val="113766864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4676-FDF5-4AA9-054B-7F8260C1D5D0}"/>
              </a:ext>
            </a:extLst>
          </p:cNvPr>
          <p:cNvSpPr>
            <a:spLocks noGrp="1"/>
          </p:cNvSpPr>
          <p:nvPr>
            <p:ph type="title"/>
          </p:nvPr>
        </p:nvSpPr>
        <p:spPr/>
        <p:txBody>
          <a:bodyPr/>
          <a:lstStyle/>
          <a:p>
            <a:r>
              <a:rPr lang="en-US" dirty="0"/>
              <a:t>Context</a:t>
            </a:r>
            <a:endParaRPr lang="en-NZ" dirty="0"/>
          </a:p>
        </p:txBody>
      </p:sp>
      <p:sp>
        <p:nvSpPr>
          <p:cNvPr id="3" name="Text Placeholder 2">
            <a:extLst>
              <a:ext uri="{FF2B5EF4-FFF2-40B4-BE49-F238E27FC236}">
                <a16:creationId xmlns:a16="http://schemas.microsoft.com/office/drawing/2014/main" id="{9E87BE70-CEBC-A029-AF3A-BB7CE4EE5C37}"/>
              </a:ext>
            </a:extLst>
          </p:cNvPr>
          <p:cNvSpPr>
            <a:spLocks noGrp="1"/>
          </p:cNvSpPr>
          <p:nvPr>
            <p:ph type="body" sz="quarter" idx="10"/>
          </p:nvPr>
        </p:nvSpPr>
        <p:spPr>
          <a:xfrm>
            <a:off x="838200" y="1344706"/>
            <a:ext cx="10515600" cy="4775437"/>
          </a:xfrm>
        </p:spPr>
        <p:txBody>
          <a:bodyPr>
            <a:normAutofit/>
          </a:bodyPr>
          <a:lstStyle/>
          <a:p>
            <a:r>
              <a:rPr lang="en-NZ" dirty="0">
                <a:cs typeface="Arial" panose="020B0604020202020204" pitchFamily="34" charset="0"/>
              </a:rPr>
              <a:t>Electrical energy supply is a vital service</a:t>
            </a:r>
          </a:p>
          <a:p>
            <a:r>
              <a:rPr lang="en-NZ" dirty="0">
                <a:cs typeface="Arial" panose="020B0604020202020204" pitchFamily="34" charset="0"/>
              </a:rPr>
              <a:t>Growing community reliance on electricity for better or worse has meant the importance of a reliable supply ranks close to the need for adequate and safe water supply.  From our experience for example there is a significant adverse reaction when the power supply at Haast is disrupted or limited due to an outage on the hydro scheme. (Floods 2019).</a:t>
            </a:r>
          </a:p>
          <a:p>
            <a:r>
              <a:rPr lang="en-NZ" dirty="0">
                <a:cs typeface="Arial" panose="020B0604020202020204" pitchFamily="34" charset="0"/>
              </a:rPr>
              <a:t>NZE supports the Objectives and Policies laid out in the Energy section of the TTPP especially the need to have regard to the benefits of energy activities highlighted on Policy 2. </a:t>
            </a:r>
          </a:p>
          <a:p>
            <a:endParaRPr lang="en-NZ" dirty="0">
              <a:latin typeface="Arial" panose="020B0604020202020204" pitchFamily="34" charset="0"/>
              <a:ea typeface="Arial" panose="020B0604020202020204" pitchFamily="34" charset="0"/>
            </a:endParaRPr>
          </a:p>
          <a:p>
            <a:endParaRPr lang="en-NZ" sz="1800" dirty="0">
              <a:effectLst/>
              <a:latin typeface="Arial" panose="020B0604020202020204" pitchFamily="34" charset="0"/>
              <a:ea typeface="Arial" panose="020B0604020202020204" pitchFamily="34" charset="0"/>
            </a:endParaRPr>
          </a:p>
          <a:p>
            <a:endParaRPr lang="en-NZ" sz="1800" dirty="0">
              <a:effectLst/>
              <a:latin typeface="Arial" panose="020B0604020202020204" pitchFamily="34" charset="0"/>
              <a:ea typeface="Arial" panose="020B0604020202020204" pitchFamily="34" charset="0"/>
            </a:endParaRPr>
          </a:p>
          <a:p>
            <a:endParaRPr lang="en-NZ" dirty="0"/>
          </a:p>
        </p:txBody>
      </p:sp>
      <p:pic>
        <p:nvPicPr>
          <p:cNvPr id="5" name="Picture 4">
            <a:extLst>
              <a:ext uri="{FF2B5EF4-FFF2-40B4-BE49-F238E27FC236}">
                <a16:creationId xmlns:a16="http://schemas.microsoft.com/office/drawing/2014/main" id="{FB7B95FF-A96C-252F-B58E-C7841E14604A}"/>
              </a:ext>
            </a:extLst>
          </p:cNvPr>
          <p:cNvPicPr>
            <a:picLocks noChangeAspect="1"/>
          </p:cNvPicPr>
          <p:nvPr/>
        </p:nvPicPr>
        <p:blipFill>
          <a:blip r:embed="rId2"/>
          <a:stretch>
            <a:fillRect/>
          </a:stretch>
        </p:blipFill>
        <p:spPr>
          <a:xfrm>
            <a:off x="4473388" y="3681764"/>
            <a:ext cx="3642562" cy="2164421"/>
          </a:xfrm>
          <a:prstGeom prst="rect">
            <a:avLst/>
          </a:prstGeom>
        </p:spPr>
      </p:pic>
    </p:spTree>
    <p:extLst>
      <p:ext uri="{BB962C8B-B14F-4D97-AF65-F5344CB8AC3E}">
        <p14:creationId xmlns:p14="http://schemas.microsoft.com/office/powerpoint/2010/main" val="2159938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A73E-F2AE-D8C1-ED9D-953AF7BEB5BB}"/>
              </a:ext>
            </a:extLst>
          </p:cNvPr>
          <p:cNvSpPr>
            <a:spLocks noGrp="1"/>
          </p:cNvSpPr>
          <p:nvPr>
            <p:ph type="title"/>
          </p:nvPr>
        </p:nvSpPr>
        <p:spPr>
          <a:xfrm>
            <a:off x="838200" y="365126"/>
            <a:ext cx="10515600" cy="406400"/>
          </a:xfrm>
        </p:spPr>
        <p:txBody>
          <a:bodyPr>
            <a:normAutofit fontScale="90000"/>
          </a:bodyPr>
          <a:lstStyle/>
          <a:p>
            <a:r>
              <a:rPr lang="en-US" dirty="0"/>
              <a:t>Context cont.</a:t>
            </a:r>
            <a:endParaRPr lang="en-NZ" dirty="0"/>
          </a:p>
        </p:txBody>
      </p:sp>
      <p:sp>
        <p:nvSpPr>
          <p:cNvPr id="3" name="Text Placeholder 2">
            <a:extLst>
              <a:ext uri="{FF2B5EF4-FFF2-40B4-BE49-F238E27FC236}">
                <a16:creationId xmlns:a16="http://schemas.microsoft.com/office/drawing/2014/main" id="{740CC658-348F-4771-FF6B-CDF4DD41439A}"/>
              </a:ext>
            </a:extLst>
          </p:cNvPr>
          <p:cNvSpPr>
            <a:spLocks noGrp="1"/>
          </p:cNvSpPr>
          <p:nvPr>
            <p:ph type="body" sz="quarter" idx="10"/>
          </p:nvPr>
        </p:nvSpPr>
        <p:spPr>
          <a:xfrm>
            <a:off x="838200" y="1524001"/>
            <a:ext cx="10515600" cy="4381850"/>
          </a:xfrm>
        </p:spPr>
        <p:txBody>
          <a:bodyPr>
            <a:normAutofit/>
          </a:bodyPr>
          <a:lstStyle/>
          <a:p>
            <a:r>
              <a:rPr lang="en-GB" dirty="0">
                <a:cs typeface="Arial" panose="020B0604020202020204" pitchFamily="34" charset="0"/>
              </a:rPr>
              <a:t>While NZE recognises the need to minimise the adverse effects of energy activities on communities and the environment, it should also be recognised that  community needs and expectations for energy supply are also changing. 
The push towards a more renewable energy source creates significant opportunities for the West Coast from an economic and brand perspective.
In providing submissions and cross submissions to the proposed plan NZE has focussed on areas that support the operation and maintenance and upgrading of existing energy activities and enabling within reason the development of new renewable electricity supplies.
While we have supported through the cross submission process the submissions from several other parties, our presentation today will focus on the main points highlighted in our original submission plus section S42A report</a:t>
            </a:r>
            <a:r>
              <a:rPr lang="en-GB" dirty="0"/>
              <a:t>.</a:t>
            </a:r>
            <a:endParaRPr lang="en-NZ" dirty="0"/>
          </a:p>
        </p:txBody>
      </p:sp>
    </p:spTree>
    <p:extLst>
      <p:ext uri="{BB962C8B-B14F-4D97-AF65-F5344CB8AC3E}">
        <p14:creationId xmlns:p14="http://schemas.microsoft.com/office/powerpoint/2010/main" val="260875820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FD27-597C-EC16-F713-B06FB7ACD801}"/>
              </a:ext>
            </a:extLst>
          </p:cNvPr>
          <p:cNvSpPr>
            <a:spLocks noGrp="1"/>
          </p:cNvSpPr>
          <p:nvPr>
            <p:ph type="title"/>
          </p:nvPr>
        </p:nvSpPr>
        <p:spPr>
          <a:xfrm>
            <a:off x="838200" y="365126"/>
            <a:ext cx="10515600" cy="1134812"/>
          </a:xfrm>
        </p:spPr>
        <p:txBody>
          <a:bodyPr/>
          <a:lstStyle/>
          <a:p>
            <a:r>
              <a:rPr lang="en-NZ" dirty="0"/>
              <a:t>Regionally Significant Infrastructure</a:t>
            </a:r>
          </a:p>
        </p:txBody>
      </p:sp>
      <p:sp>
        <p:nvSpPr>
          <p:cNvPr id="3" name="Text Placeholder 2">
            <a:extLst>
              <a:ext uri="{FF2B5EF4-FFF2-40B4-BE49-F238E27FC236}">
                <a16:creationId xmlns:a16="http://schemas.microsoft.com/office/drawing/2014/main" id="{DBD87191-99F3-19BE-2FCB-FE37FD33BD84}"/>
              </a:ext>
            </a:extLst>
          </p:cNvPr>
          <p:cNvSpPr>
            <a:spLocks noGrp="1"/>
          </p:cNvSpPr>
          <p:nvPr>
            <p:ph type="body" sz="quarter" idx="10"/>
          </p:nvPr>
        </p:nvSpPr>
        <p:spPr>
          <a:xfrm>
            <a:off x="838200" y="1499939"/>
            <a:ext cx="10515600" cy="4405912"/>
          </a:xfrm>
        </p:spPr>
        <p:txBody>
          <a:bodyPr/>
          <a:lstStyle/>
          <a:p>
            <a:r>
              <a:rPr lang="en-NZ" dirty="0"/>
              <a:t>We agree with changing the definition of Critical Infrastructure to Regionally Significant Infrastructure</a:t>
            </a:r>
          </a:p>
          <a:p>
            <a:r>
              <a:rPr lang="en-NZ" dirty="0"/>
              <a:t>However, we have picked up an error with the new definition (page 44 of the S42A report)of what defines Regionally Significant Infrastructure.</a:t>
            </a:r>
          </a:p>
          <a:p>
            <a:r>
              <a:rPr lang="en-NZ" dirty="0"/>
              <a:t>Both Haast and Fox generation facilities are 900Kw yet they are most certainly Regionally Significant Infrastructure. Clause C defines RSI as being greater than 1MW (1000KW)</a:t>
            </a:r>
          </a:p>
          <a:p>
            <a:r>
              <a:rPr lang="en-NZ" sz="1600" i="1" dirty="0">
                <a:latin typeface="Abadi" panose="020B0604020104020204" pitchFamily="34" charset="0"/>
              </a:rPr>
              <a:t>Clause C. Facilities for the generation of more than 1 MW of electricity and its supporting infrastructure where the electricity generated is supplied to the electricity distribution and transmission networks</a:t>
            </a:r>
            <a:endParaRPr lang="en-NZ" sz="1600" dirty="0"/>
          </a:p>
          <a:p>
            <a:r>
              <a:rPr lang="en-NZ" dirty="0"/>
              <a:t>We request this is corrected. There should be no minimum limitation on Regionally Significant Infrastructure renewable electricity generation </a:t>
            </a:r>
            <a:endParaRPr lang="en-NZ" i="1" dirty="0">
              <a:latin typeface="Abadi" panose="020B0604020104020204" pitchFamily="34" charset="0"/>
            </a:endParaRPr>
          </a:p>
          <a:p>
            <a:endParaRPr lang="en-NZ" dirty="0"/>
          </a:p>
        </p:txBody>
      </p:sp>
    </p:spTree>
    <p:extLst>
      <p:ext uri="{BB962C8B-B14F-4D97-AF65-F5344CB8AC3E}">
        <p14:creationId xmlns:p14="http://schemas.microsoft.com/office/powerpoint/2010/main" val="384450260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D16A-6DA0-4B91-73A2-F40215090B42}"/>
              </a:ext>
            </a:extLst>
          </p:cNvPr>
          <p:cNvSpPr>
            <a:spLocks noGrp="1"/>
          </p:cNvSpPr>
          <p:nvPr>
            <p:ph type="title"/>
          </p:nvPr>
        </p:nvSpPr>
        <p:spPr/>
        <p:txBody>
          <a:bodyPr/>
          <a:lstStyle/>
          <a:p>
            <a:r>
              <a:rPr lang="en-NZ" dirty="0"/>
              <a:t>Non-renewable sources of energy</a:t>
            </a:r>
          </a:p>
        </p:txBody>
      </p:sp>
      <p:sp>
        <p:nvSpPr>
          <p:cNvPr id="3" name="Text Placeholder 2">
            <a:extLst>
              <a:ext uri="{FF2B5EF4-FFF2-40B4-BE49-F238E27FC236}">
                <a16:creationId xmlns:a16="http://schemas.microsoft.com/office/drawing/2014/main" id="{DC9330B8-B9A3-0404-4B6E-2AF4EAC81AAA}"/>
              </a:ext>
            </a:extLst>
          </p:cNvPr>
          <p:cNvSpPr>
            <a:spLocks noGrp="1"/>
          </p:cNvSpPr>
          <p:nvPr>
            <p:ph type="body" sz="quarter" idx="10"/>
          </p:nvPr>
        </p:nvSpPr>
        <p:spPr>
          <a:xfrm>
            <a:off x="838200" y="1416425"/>
            <a:ext cx="10515600" cy="4489426"/>
          </a:xfrm>
        </p:spPr>
        <p:txBody>
          <a:bodyPr>
            <a:normAutofit fontScale="85000" lnSpcReduction="10000"/>
          </a:bodyPr>
          <a:lstStyle/>
          <a:p>
            <a:r>
              <a:rPr lang="en-NZ" dirty="0"/>
              <a:t>While </a:t>
            </a:r>
            <a:r>
              <a:rPr lang="en-GB" dirty="0"/>
              <a:t>it is desirable to have a significant proportion of the West coast's energy supply provided by renewable energy sources, </a:t>
            </a:r>
            <a:r>
              <a:rPr lang="en-US" dirty="0"/>
              <a:t>NZE </a:t>
            </a:r>
            <a:r>
              <a:rPr lang="en-GB" dirty="0"/>
              <a:t>considers it is impractical from an economic perspective to cover the energy needs of the region with renewable sources 100% of the time.
For example, NZE is responsible for the energy supply to the </a:t>
            </a:r>
            <a:r>
              <a:rPr lang="en-GB" dirty="0" err="1"/>
              <a:t>Haast</a:t>
            </a:r>
            <a:r>
              <a:rPr lang="en-GB" dirty="0"/>
              <a:t> area through an isolated and embedded network. To achieve a reliable supply and ensure resilience we operate a diesel generator backup in times when the hydroelectric station that feeds the area is out of service. We consider that at this stage this is the most economic and practical solution as the generator is only operated for very short periods throughout the year.
In our opinion</a:t>
            </a:r>
            <a:r>
              <a:rPr lang="en-US" dirty="0"/>
              <a:t>,</a:t>
            </a:r>
            <a:r>
              <a:rPr lang="en-GB" dirty="0"/>
              <a:t> while the TTPP should encourage and enable a planning environment to foster renewable energy </a:t>
            </a:r>
            <a:r>
              <a:rPr lang="en-US" dirty="0"/>
              <a:t>development and </a:t>
            </a:r>
            <a:r>
              <a:rPr lang="en-GB" dirty="0"/>
              <a:t>production, NZE believes that the Plan should not impede the use of non renewable energy sources when needed to ensure resilience for energy supply in the West Coast community.</a:t>
            </a:r>
          </a:p>
          <a:p>
            <a:r>
              <a:rPr lang="en-GB" dirty="0"/>
              <a:t>We oppose the S42A proposal (ENG para:36 &amp; INF para:70) new policy for non-renewable and the subsequent new rule ENG- R9 Temporary Energy Activities. (Note: We liken this to requiring all new vehicles powered by fossil fuels to require a resource consent versus electric cars being a permitted activity.</a:t>
            </a:r>
          </a:p>
          <a:p>
            <a:r>
              <a:rPr lang="en-GB" dirty="0"/>
              <a:t>We recommend ALL back-up power generation is a permitted activity if its sole purpose is for the provision of supplying electricity in the event of a network power outage, irrespective of operating time.  </a:t>
            </a:r>
            <a:endParaRPr lang="en-NZ" dirty="0"/>
          </a:p>
        </p:txBody>
      </p:sp>
    </p:spTree>
    <p:extLst>
      <p:ext uri="{BB962C8B-B14F-4D97-AF65-F5344CB8AC3E}">
        <p14:creationId xmlns:p14="http://schemas.microsoft.com/office/powerpoint/2010/main" val="323606126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1E14-1FD5-40D0-73CB-B94A19EAE4F9}"/>
              </a:ext>
            </a:extLst>
          </p:cNvPr>
          <p:cNvSpPr>
            <a:spLocks noGrp="1"/>
          </p:cNvSpPr>
          <p:nvPr>
            <p:ph type="title"/>
          </p:nvPr>
        </p:nvSpPr>
        <p:spPr/>
        <p:txBody>
          <a:bodyPr/>
          <a:lstStyle/>
          <a:p>
            <a:r>
              <a:rPr lang="en-US" dirty="0"/>
              <a:t>Zones and Scheduled Activities.</a:t>
            </a:r>
            <a:endParaRPr lang="en-NZ" dirty="0"/>
          </a:p>
        </p:txBody>
      </p:sp>
      <p:sp>
        <p:nvSpPr>
          <p:cNvPr id="3" name="Text Placeholder 2">
            <a:extLst>
              <a:ext uri="{FF2B5EF4-FFF2-40B4-BE49-F238E27FC236}">
                <a16:creationId xmlns:a16="http://schemas.microsoft.com/office/drawing/2014/main" id="{F499391F-1C64-2BBB-636D-63F764D0FCF3}"/>
              </a:ext>
            </a:extLst>
          </p:cNvPr>
          <p:cNvSpPr>
            <a:spLocks noGrp="1"/>
          </p:cNvSpPr>
          <p:nvPr>
            <p:ph type="body" sz="quarter" idx="10"/>
          </p:nvPr>
        </p:nvSpPr>
        <p:spPr/>
        <p:txBody>
          <a:bodyPr>
            <a:normAutofit/>
          </a:bodyPr>
          <a:lstStyle/>
          <a:p>
            <a:r>
              <a:rPr lang="en-US" dirty="0"/>
              <a:t>NZE and </a:t>
            </a:r>
            <a:r>
              <a:rPr lang="en-US" dirty="0" err="1"/>
              <a:t>Inchbonnie</a:t>
            </a:r>
            <a:r>
              <a:rPr lang="en-US" dirty="0"/>
              <a:t> Hydro Limited submitted that the Energy chapter provide for existing Hydroelectric Infrastructure in a specific special zone and provide rules to support this to be consistent with the RPS and NPSREG. </a:t>
            </a:r>
          </a:p>
          <a:p>
            <a:r>
              <a:rPr lang="en-US" dirty="0"/>
              <a:t>Staff have rejected this amendment on the basis that there is a lack of Section 32 justification to support a Special Purpose Zone in this instance and a special zone must only be applied if impractical to manage proposed land use activities through another zone or combination of spatial layers. The Energy Section provides for this activity.</a:t>
            </a:r>
          </a:p>
          <a:p>
            <a:r>
              <a:rPr lang="en-US" dirty="0"/>
              <a:t>While we respect the conclusion of staff based on the planning background, NZE considers that there is precedent  for special recognition of existing hydroelectric schemes both at a Regional Level through the schedules in the WRC RPS and in other territorial authorities through special zones or scheduled activities. We wish to provide the following examples to support our submission.</a:t>
            </a:r>
            <a:endParaRPr lang="en-NZ" dirty="0"/>
          </a:p>
        </p:txBody>
      </p:sp>
    </p:spTree>
    <p:extLst>
      <p:ext uri="{BB962C8B-B14F-4D97-AF65-F5344CB8AC3E}">
        <p14:creationId xmlns:p14="http://schemas.microsoft.com/office/powerpoint/2010/main" val="321548042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2330</TotalTime>
  <Words>1636</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vt:lpstr>
      <vt:lpstr>Arial</vt:lpstr>
      <vt:lpstr>Calibri</vt:lpstr>
      <vt:lpstr>Century Gothic</vt:lpstr>
      <vt:lpstr>Symbol</vt:lpstr>
      <vt:lpstr>Wingdings 3</vt:lpstr>
      <vt:lpstr>Wisp</vt:lpstr>
      <vt:lpstr>Submission From NZ Energy Ltd</vt:lpstr>
      <vt:lpstr>Background </vt:lpstr>
      <vt:lpstr>NZ Energy: Turnbull</vt:lpstr>
      <vt:lpstr>NZ Energy: Fox</vt:lpstr>
      <vt:lpstr>Context</vt:lpstr>
      <vt:lpstr>Context cont.</vt:lpstr>
      <vt:lpstr>Regionally Significant Infrastructure</vt:lpstr>
      <vt:lpstr>Non-renewable sources of energy</vt:lpstr>
      <vt:lpstr>Zones and Scheduled Activities.</vt:lpstr>
      <vt:lpstr>WEST COAST REGIONAL COUNCIL POLICY STATEMENT</vt:lpstr>
      <vt:lpstr>PowerPoint Presentation</vt:lpstr>
      <vt:lpstr>Queenstown Lakes District Plan</vt:lpstr>
      <vt:lpstr>CENTRAL OTAGO District Plan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Bouma</dc:creator>
  <cp:lastModifiedBy>Tayla Mehrtens</cp:lastModifiedBy>
  <cp:revision>21</cp:revision>
  <dcterms:created xsi:type="dcterms:W3CDTF">2020-02-28T19:33:06Z</dcterms:created>
  <dcterms:modified xsi:type="dcterms:W3CDTF">2023-11-27T21:31:41Z</dcterms:modified>
</cp:coreProperties>
</file>